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C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9848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200" b="1">
                <a:solidFill>
                  <a:srgbClr val="FFFFFF"/>
                </a:solidFill>
                <a:latin typeface="Aptos Display"/>
              </a:defRPr>
            </a:pPr>
            <a:r>
              <a:t>FUTURO AGRATE</a:t>
            </a:r>
          </a:p>
          <a:p>
            <a:pPr>
              <a:defRPr sz="2800">
                <a:solidFill>
                  <a:srgbClr val="B59149"/>
                </a:solidFill>
                <a:latin typeface="Aptos Display"/>
              </a:defRPr>
            </a:pPr>
            <a:r>
              <a:t>Early Investment Opportunity</a:t>
            </a:r>
          </a:p>
          <a:p>
            <a:pPr>
              <a:spcBef>
                <a:spcPts val="1800"/>
              </a:spcBef>
              <a:defRPr sz="1800">
                <a:solidFill>
                  <a:srgbClr val="FFFFFF"/>
                </a:solidFill>
                <a:latin typeface="Aptos"/>
              </a:defRPr>
            </a:pPr>
            <a:r>
              <a:t>Land consolidation • Master development • Piedmont, Italy</a:t>
            </a:r>
          </a:p>
          <a:p>
            <a:pPr>
              <a:spcBef>
                <a:spcPts val="2800"/>
              </a:spcBef>
              <a:defRPr sz="2200" b="1">
                <a:solidFill>
                  <a:srgbClr val="B59149"/>
                </a:solidFill>
                <a:latin typeface="Aptos"/>
              </a:defRPr>
            </a:pPr>
            <a:r>
              <a:t>First investment round: €20 million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EC3C8"/>
                </a:solidFill>
                <a:latin typeface="Aptos"/>
              </a:defRPr>
            </a:pPr>
            <a:r>
              <a:t>FUTURO AGRATE LTD  |  INVESTOR PRESENTATION  | 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E1C2E"/>
                </a:solidFill>
                <a:latin typeface="Aptos Display"/>
              </a:defRPr>
            </a:pPr>
            <a:r>
              <a:t>Investment 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56E"/>
                </a:solidFill>
                <a:latin typeface="Aptos"/>
              </a:defRPr>
            </a:pPr>
            <a:r>
              <a:t>Early entry at the master-development level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0E1C2E"/>
                </a:solidFill>
                <a:latin typeface="Aptos"/>
              </a:defRPr>
            </a:pPr>
            <a:r>
              <a:t>Futuro Agrate is a large-scale land and master development project in Piedmont, Italy.</a:t>
            </a:r>
          </a:p>
          <a:p>
            <a:pPr>
              <a:spcAft>
                <a:spcPts val="1400"/>
              </a:spcAft>
              <a:defRPr sz="1900">
                <a:solidFill>
                  <a:srgbClr val="0E1C2E"/>
                </a:solidFill>
                <a:latin typeface="Aptos"/>
              </a:defRPr>
            </a:pPr>
            <a:r>
              <a:t>Initial investors participate in Futuro Agrate Ltd — the master development company — rather than purchasing a single apartment, villa or plot.</a:t>
            </a:r>
          </a:p>
          <a:p>
            <a:pPr>
              <a:spcAft>
                <a:spcPts val="1400"/>
              </a:spcAft>
              <a:defRPr sz="1900">
                <a:solidFill>
                  <a:srgbClr val="0E1C2E"/>
                </a:solidFill>
                <a:latin typeface="Aptos"/>
              </a:defRPr>
            </a:pPr>
            <a:r>
              <a:t>The value-creation strategy combines land consolidation, existing development rights, master planning, infrastructure and phased development.</a:t>
            </a:r>
          </a:p>
          <a:p>
            <a:pPr>
              <a:spcAft>
                <a:spcPts val="1400"/>
              </a:spcAft>
              <a:defRPr sz="1900">
                <a:solidFill>
                  <a:srgbClr val="0E1C2E"/>
                </a:solidFill>
                <a:latin typeface="Aptos"/>
              </a:defRPr>
            </a:pPr>
            <a:r>
              <a:t>Construction and implementation are intended to commence while the wider development programme is advanced.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56E"/>
                </a:solidFill>
                <a:latin typeface="Aptos"/>
              </a:defRPr>
            </a:pPr>
            <a:r>
              <a:t>FUTURO AGRATE LTD  |  INVESTOR PRESENTATION  |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C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€20M First Investment Round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Aptos"/>
              </a:defRPr>
            </a:pPr>
            <a:r>
              <a:t>Formation of the initial investor pool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36576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000" b="1">
                <a:solidFill>
                  <a:srgbClr val="B59149"/>
                </a:solidFill>
                <a:latin typeface="Aptos Display"/>
              </a:defRPr>
            </a:pPr>
            <a:r>
              <a:t>€20M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1737360"/>
            <a:ext cx="66751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Early equity participation in Futuro Agrate Ltd</a:t>
            </a:r>
          </a:p>
          <a:p>
            <a:pPr>
              <a:spcAft>
                <a:spcPts val="14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Capital deployed at the land-consolidation and development stage</a:t>
            </a:r>
          </a:p>
          <a:p>
            <a:pPr>
              <a:spcAft>
                <a:spcPts val="14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Exposure to value creation at territory / master-developer level</a:t>
            </a:r>
          </a:p>
          <a:p>
            <a:pPr>
              <a:spcAft>
                <a:spcPts val="14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Separate downstream opportunities expected for individual parcels and private developments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EC3C8"/>
                </a:solidFill>
                <a:latin typeface="Aptos"/>
              </a:defRPr>
            </a:pPr>
            <a:r>
              <a:t>FUTURO AGRATE LTD  |  INVESTOR PRESENTATION  |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E1C2E"/>
                </a:solidFill>
                <a:latin typeface="Aptos Display"/>
              </a:defRPr>
            </a:pPr>
            <a:r>
              <a:t>Not starting from zero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56E"/>
                </a:solidFill>
                <a:latin typeface="Aptos"/>
              </a:defRPr>
            </a:pPr>
            <a:r>
              <a:t>Existing rights provide a foundation for implementation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828800"/>
            <a:ext cx="475488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B59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2148840"/>
            <a:ext cx="4114800" cy="1554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0E1C2E"/>
                </a:solidFill>
                <a:latin typeface="Aptos Display"/>
              </a:defRPr>
            </a:pPr>
            <a:r>
              <a:t>~22,000 sqm</a:t>
            </a:r>
          </a:p>
          <a:p>
            <a:pPr algn="ctr">
              <a:defRPr sz="1600">
                <a:solidFill>
                  <a:srgbClr val="5C656E"/>
                </a:solidFill>
                <a:latin typeface="Aptos"/>
              </a:defRPr>
            </a:pPr>
            <a:r>
              <a:t>existing development rights</a:t>
            </a:r>
            <a:br/>
            <a:r>
              <a:t>in different formats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1828800"/>
            <a:ext cx="475488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B591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720840" y="2148840"/>
            <a:ext cx="4114800" cy="1554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0E1C2E"/>
                </a:solidFill>
                <a:latin typeface="Aptos Display"/>
              </a:defRPr>
            </a:pPr>
            <a:r>
              <a:t>~62,000 sqm</a:t>
            </a:r>
          </a:p>
          <a:p>
            <a:pPr algn="ctr">
              <a:defRPr sz="1600">
                <a:solidFill>
                  <a:srgbClr val="5C656E"/>
                </a:solidFill>
                <a:latin typeface="Aptos"/>
              </a:defRPr>
            </a:pPr>
            <a:r>
              <a:t>target overall development</a:t>
            </a:r>
            <a:br/>
            <a:r>
              <a:t>programme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480060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>
                <a:solidFill>
                  <a:srgbClr val="0E1C2E"/>
                </a:solidFill>
                <a:latin typeface="Aptos"/>
              </a:defRPr>
            </a:pPr>
            <a:r>
              <a:t>Strategy: commence implementation and construction while consolidating land assets and advancing the master plan.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56E"/>
                </a:solidFill>
                <a:latin typeface="Aptos"/>
              </a:defRPr>
            </a:pPr>
            <a:r>
              <a:t>FUTURO AGRATE LTD  |  INVESTOR PRESENTATION  |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E1C2E"/>
                </a:solidFill>
                <a:latin typeface="Aptos Display"/>
              </a:defRPr>
            </a:pPr>
            <a:r>
              <a:t>Master developer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56E"/>
                </a:solidFill>
                <a:latin typeface="Aptos"/>
              </a:defRPr>
            </a:pPr>
            <a:r>
              <a:t>Futuro Agrate Ltd sits at the centre of the development ecosystem</a:t>
            </a:r>
          </a:p>
        </p:txBody>
      </p:sp>
      <p:sp>
        <p:nvSpPr>
          <p:cNvPr id="5" name="Oval 4"/>
          <p:cNvSpPr/>
          <p:nvPr/>
        </p:nvSpPr>
        <p:spPr>
          <a:xfrm>
            <a:off x="594360" y="1920240"/>
            <a:ext cx="594360" cy="594360"/>
          </a:xfrm>
          <a:prstGeom prst="ellipse">
            <a:avLst/>
          </a:prstGeom>
          <a:solidFill>
            <a:srgbClr val="B59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020824"/>
            <a:ext cx="502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600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2743200"/>
            <a:ext cx="12801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E1C2E"/>
                </a:solidFill>
              </a:defRPr>
            </a:pPr>
            <a:r>
              <a:t>Land consolidation</a:t>
            </a:r>
          </a:p>
        </p:txBody>
      </p:sp>
      <p:sp>
        <p:nvSpPr>
          <p:cNvPr id="8" name="Oval 7"/>
          <p:cNvSpPr/>
          <p:nvPr/>
        </p:nvSpPr>
        <p:spPr>
          <a:xfrm>
            <a:off x="2898648" y="1920240"/>
            <a:ext cx="594360" cy="594360"/>
          </a:xfrm>
          <a:prstGeom prst="ellipse">
            <a:avLst/>
          </a:prstGeom>
          <a:solidFill>
            <a:srgbClr val="B59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944368" y="2020824"/>
            <a:ext cx="502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600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78608" y="2743200"/>
            <a:ext cx="12801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E1C2E"/>
                </a:solidFill>
              </a:defRPr>
            </a:pPr>
            <a:r>
              <a:t>Master planning</a:t>
            </a:r>
          </a:p>
        </p:txBody>
      </p:sp>
      <p:sp>
        <p:nvSpPr>
          <p:cNvPr id="11" name="Oval 10"/>
          <p:cNvSpPr/>
          <p:nvPr/>
        </p:nvSpPr>
        <p:spPr>
          <a:xfrm>
            <a:off x="5202936" y="1920240"/>
            <a:ext cx="594360" cy="594360"/>
          </a:xfrm>
          <a:prstGeom prst="ellipse">
            <a:avLst/>
          </a:prstGeom>
          <a:solidFill>
            <a:srgbClr val="B59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48656" y="2020824"/>
            <a:ext cx="502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600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896" y="2743200"/>
            <a:ext cx="12801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E1C2E"/>
                </a:solidFill>
              </a:defRPr>
            </a:pPr>
            <a:r>
              <a:t>Development rights</a:t>
            </a:r>
          </a:p>
        </p:txBody>
      </p:sp>
      <p:sp>
        <p:nvSpPr>
          <p:cNvPr id="14" name="Oval 13"/>
          <p:cNvSpPr/>
          <p:nvPr/>
        </p:nvSpPr>
        <p:spPr>
          <a:xfrm>
            <a:off x="7507224" y="1920240"/>
            <a:ext cx="594360" cy="594360"/>
          </a:xfrm>
          <a:prstGeom prst="ellipse">
            <a:avLst/>
          </a:prstGeom>
          <a:solidFill>
            <a:srgbClr val="B59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552944" y="2020824"/>
            <a:ext cx="502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600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87184" y="2743200"/>
            <a:ext cx="12801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E1C2E"/>
                </a:solidFill>
              </a:defRPr>
            </a:pPr>
            <a:r>
              <a:t>Infrastructure &amp; positioning</a:t>
            </a:r>
          </a:p>
        </p:txBody>
      </p:sp>
      <p:sp>
        <p:nvSpPr>
          <p:cNvPr id="17" name="Oval 16"/>
          <p:cNvSpPr/>
          <p:nvPr/>
        </p:nvSpPr>
        <p:spPr>
          <a:xfrm>
            <a:off x="9811512" y="1920240"/>
            <a:ext cx="594360" cy="594360"/>
          </a:xfrm>
          <a:prstGeom prst="ellipse">
            <a:avLst/>
          </a:prstGeom>
          <a:solidFill>
            <a:srgbClr val="B59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857232" y="2020824"/>
            <a:ext cx="502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600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91472" y="2743200"/>
            <a:ext cx="12801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E1C2E"/>
                </a:solidFill>
              </a:defRPr>
            </a:pPr>
            <a:r>
              <a:t>Parcels / private projects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475488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>
                <a:solidFill>
                  <a:srgbClr val="0E1C2E"/>
                </a:solidFill>
                <a:latin typeface="Aptos"/>
              </a:defRPr>
            </a:pPr>
            <a:r>
              <a:t>Individual residential, hospitality and other developments are derivative projects within the overall master plan.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56E"/>
                </a:solidFill>
                <a:latin typeface="Aptos"/>
              </a:defRPr>
            </a:pPr>
            <a:r>
              <a:t>FUTURO AGRATE LTD  |  INVESTOR PRESENTATION  |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C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Two levels of opportunity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Aptos"/>
              </a:defRPr>
            </a:pPr>
            <a:r>
              <a:t>Master-development participation today; downstream opportunities as the territory develops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5029200" cy="3291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148840"/>
            <a:ext cx="4389120" cy="2560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B59149"/>
                </a:solidFill>
              </a:defRPr>
            </a:pPr>
            <a:r>
              <a:t>CURRENT — FIRST ROUND</a:t>
            </a:r>
          </a:p>
          <a:p>
            <a:pPr>
              <a:spcBef>
                <a:spcPts val="1800"/>
              </a:spcBef>
              <a:defRPr sz="1800">
                <a:solidFill>
                  <a:srgbClr val="0E1C2E"/>
                </a:solidFill>
              </a:defRPr>
            </a:pPr>
            <a:r>
              <a:t>Participation in Futuro Agrate Ltd at master-development level.</a:t>
            </a:r>
            <a:br/>
            <a:br/>
            <a:r>
              <a:t>Initial investor pool: €20 million.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828800"/>
            <a:ext cx="5029200" cy="3291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29400" y="2148840"/>
            <a:ext cx="4389120" cy="2560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B59149"/>
                </a:solidFill>
              </a:defRPr>
            </a:pPr>
            <a:r>
              <a:t>SUBSEQUENT OPPORTUNITIES</a:t>
            </a:r>
          </a:p>
          <a:p>
            <a:pPr>
              <a:spcBef>
                <a:spcPts val="1800"/>
              </a:spcBef>
              <a:defRPr sz="1800">
                <a:solidFill>
                  <a:srgbClr val="0E1C2E"/>
                </a:solidFill>
              </a:defRPr>
            </a:pPr>
            <a:r>
              <a:t>Individual development parcels, project partnerships, residential, hospitality and private property opportunities.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EC3C8"/>
                </a:solidFill>
                <a:latin typeface="Aptos"/>
              </a:defRPr>
            </a:pPr>
            <a:r>
              <a:t>FUTURO AGRATE LTD  |  INVESTOR PRESENTATION  |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E1C2E"/>
                </a:solidFill>
                <a:latin typeface="Aptos Display"/>
              </a:defRPr>
            </a:pPr>
            <a:r>
              <a:t>FuturoAgrate.com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56E"/>
                </a:solidFill>
                <a:latin typeface="Aptos"/>
              </a:defRPr>
            </a:pPr>
            <a:r>
              <a:t>From digital presentation environment to international investment platform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0E1C2E"/>
                </a:solidFill>
                <a:latin typeface="Aptos"/>
              </a:defRPr>
            </a:pPr>
            <a:r>
              <a:t>Today: presentation platform for investors, developers, partners and private clients.</a:t>
            </a:r>
          </a:p>
          <a:p>
            <a:pPr>
              <a:spcAft>
                <a:spcPts val="1400"/>
              </a:spcAft>
              <a:defRPr sz="1900">
                <a:solidFill>
                  <a:srgbClr val="0E1C2E"/>
                </a:solidFill>
                <a:latin typeface="Aptos"/>
              </a:defRPr>
            </a:pPr>
            <a:r>
              <a:t>No broad paid promotion has been launched yet.</a:t>
            </a:r>
          </a:p>
          <a:p>
            <a:pPr>
              <a:spcAft>
                <a:spcPts val="1400"/>
              </a:spcAft>
              <a:defRPr sz="1900">
                <a:solidFill>
                  <a:srgbClr val="0E1C2E"/>
                </a:solidFill>
                <a:latin typeface="Aptos"/>
              </a:defRPr>
            </a:pPr>
            <a:r>
              <a:t>Organic enquiries are already appearing from potential investment partners and private clients.</a:t>
            </a:r>
          </a:p>
          <a:p>
            <a:pPr>
              <a:spcAft>
                <a:spcPts val="1400"/>
              </a:spcAft>
              <a:defRPr sz="1900">
                <a:solidFill>
                  <a:srgbClr val="0E1C2E"/>
                </a:solidFill>
                <a:latin typeface="Aptos"/>
              </a:defRPr>
            </a:pPr>
            <a:r>
              <a:t>Next stage: targeted international traffic supporting master-development participation, development parcels, smaller partnerships and private property opportunities.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56E"/>
                </a:solidFill>
                <a:latin typeface="Aptos"/>
              </a:defRPr>
            </a:pPr>
            <a:r>
              <a:t>FUTURO AGRATE LTD  |  INVESTOR PRESENTATION  |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E1C2E"/>
                </a:solidFill>
                <a:latin typeface="Aptos Display"/>
              </a:defRPr>
            </a:pPr>
            <a:r>
              <a:t>Why the timing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C656E"/>
                </a:solidFill>
                <a:latin typeface="Aptos"/>
              </a:defRPr>
            </a:pPr>
            <a:r>
              <a:t>An entry point before broader commercialisation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0E1C2E"/>
                </a:solidFill>
                <a:latin typeface="Aptos"/>
              </a:defRPr>
            </a:pPr>
            <a:r>
              <a:t>Existing development rights provide a tangible starting point.</a:t>
            </a:r>
          </a:p>
          <a:p>
            <a:pPr>
              <a:spcAft>
                <a:spcPts val="1400"/>
              </a:spcAft>
              <a:defRPr sz="2000">
                <a:solidFill>
                  <a:srgbClr val="0E1C2E"/>
                </a:solidFill>
                <a:latin typeface="Aptos"/>
              </a:defRPr>
            </a:pPr>
            <a:r>
              <a:t>Initial investors enter before the broader marketing of the development programme.</a:t>
            </a:r>
          </a:p>
          <a:p>
            <a:pPr>
              <a:spcAft>
                <a:spcPts val="1400"/>
              </a:spcAft>
              <a:defRPr sz="2000">
                <a:solidFill>
                  <a:srgbClr val="0E1C2E"/>
                </a:solidFill>
                <a:latin typeface="Aptos"/>
              </a:defRPr>
            </a:pPr>
            <a:r>
              <a:t>Construction, land consolidation and master planning are intended to progress in parallel.</a:t>
            </a:r>
          </a:p>
          <a:p>
            <a:pPr>
              <a:spcAft>
                <a:spcPts val="1400"/>
              </a:spcAft>
              <a:defRPr sz="2000">
                <a:solidFill>
                  <a:srgbClr val="0E1C2E"/>
                </a:solidFill>
                <a:latin typeface="Aptos"/>
              </a:defRPr>
            </a:pPr>
            <a:r>
              <a:t>The platform is designed to create future demand from professional developers, smaller partners and private clients.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56E"/>
                </a:solidFill>
                <a:latin typeface="Aptos"/>
              </a:defRPr>
            </a:pPr>
            <a:r>
              <a:t>FUTURO AGRATE LTD  |  INVESTOR PRESENTATION  |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C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Next step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298448"/>
            <a:ext cx="10789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Aptos"/>
              </a:defRPr>
            </a:pPr>
            <a:r>
              <a:t>Investment terms are discussed directly with qualified investors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645920"/>
            <a:ext cx="1005840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First-round investment structure and entry level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Use of funds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Investor rights and proposed economics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Project documentation and development-rights review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Management call / meeting and due diligence process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212080"/>
            <a:ext cx="10058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B59149"/>
                </a:solidFill>
              </a:defRPr>
            </a:pPr>
            <a:r>
              <a:t>Vadim Nedranets  |  Founder, Futuro Agrate Ltd</a:t>
            </a:r>
          </a:p>
          <a:p>
            <a:pPr>
              <a:defRPr sz="1300">
                <a:solidFill>
                  <a:srgbClr val="FFFFFF"/>
                </a:solidFill>
              </a:defRPr>
            </a:pPr>
            <a:r>
              <a:t>+44 7495 913279  •  85 Great Portland Street, London W1W 7LT  •  Company No. 16649551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EC3C8"/>
                </a:solidFill>
                <a:latin typeface="Aptos"/>
              </a:defRPr>
            </a:pPr>
            <a:r>
              <a:t>FUTURO AGRATE LTD  |  INVESTOR PRESENTATION  |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E1C2E"/>
                </a:solidFill>
                <a:latin typeface="Aptos Display"/>
              </a:defRPr>
            </a:pPr>
            <a:r>
              <a:t>Important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700">
                <a:solidFill>
                  <a:srgbClr val="0E1C2E"/>
                </a:solidFill>
                <a:latin typeface="Aptos"/>
              </a:defRPr>
            </a:pPr>
            <a:r>
              <a:t>This presentation is a preliminary project overview for discussion purposes only.</a:t>
            </a:r>
          </a:p>
          <a:p>
            <a:pPr>
              <a:spcAft>
                <a:spcPts val="1400"/>
              </a:spcAft>
              <a:defRPr sz="1700">
                <a:solidFill>
                  <a:srgbClr val="0E1C2E"/>
                </a:solidFill>
                <a:latin typeface="Aptos"/>
              </a:defRPr>
            </a:pPr>
            <a:r>
              <a:t>Figures relating to development area and development rights are indicative project information and should be verified during due diligence.</a:t>
            </a:r>
          </a:p>
          <a:p>
            <a:pPr>
              <a:spcAft>
                <a:spcPts val="1400"/>
              </a:spcAft>
              <a:defRPr sz="1700">
                <a:solidFill>
                  <a:srgbClr val="0E1C2E"/>
                </a:solidFill>
                <a:latin typeface="Aptos"/>
              </a:defRPr>
            </a:pPr>
            <a:r>
              <a:t>Nothing in this presentation constitutes a guarantee of investment return, a public offer, or investment advice.</a:t>
            </a:r>
          </a:p>
          <a:p>
            <a:pPr>
              <a:spcAft>
                <a:spcPts val="1400"/>
              </a:spcAft>
              <a:defRPr sz="1700">
                <a:solidFill>
                  <a:srgbClr val="0E1C2E"/>
                </a:solidFill>
                <a:latin typeface="Aptos"/>
              </a:defRPr>
            </a:pPr>
            <a:r>
              <a:t>Detailed investment terms, legal structure, risks and supporting documentation are to be provided separately to qualified prospective investors.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56E"/>
                </a:solidFill>
                <a:latin typeface="Aptos"/>
              </a:defRPr>
            </a:pPr>
            <a:r>
              <a:t>FUTURO AGRATE LTD  |  INVESTOR PRESENTATION  | 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